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3" d="100"/>
          <a:sy n="103" d="100"/>
        </p:scale>
        <p:origin x="714" y="114"/>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15</c:v>
                </c:pt>
                <c:pt idx="4">
                  <c:v>2</c:v>
                </c:pt>
                <c:pt idx="5">
                  <c:v>13</c:v>
                </c:pt>
                <c:pt idx="6">
                  <c:v>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Sheet1!$B$2:$B$6</c:f>
              <c:numCache>
                <c:formatCode>0.0</c:formatCode>
                <c:ptCount val="5"/>
                <c:pt idx="0">
                  <c:v>8.1999999999999993</c:v>
                </c:pt>
                <c:pt idx="1">
                  <c:v>8.1</c:v>
                </c:pt>
                <c:pt idx="2">
                  <c:v>7.5</c:v>
                </c:pt>
                <c:pt idx="3">
                  <c:v>7.4</c:v>
                </c:pt>
                <c:pt idx="4">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Sheet1!$C$2:$C$6</c:f>
              <c:numCache>
                <c:formatCode>0.0</c:formatCode>
                <c:ptCount val="5"/>
                <c:pt idx="0">
                  <c:v>1.8000000000000007</c:v>
                </c:pt>
                <c:pt idx="1">
                  <c:v>1.9000000000000004</c:v>
                </c:pt>
                <c:pt idx="2">
                  <c:v>2.5</c:v>
                </c:pt>
                <c:pt idx="3">
                  <c:v>2.5999999999999996</c:v>
                </c:pt>
                <c:pt idx="4">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Sheet1!$B$2:$B$6</c:f>
              <c:numCache>
                <c:formatCode>0.0</c:formatCode>
                <c:ptCount val="5"/>
                <c:pt idx="0">
                  <c:v>6.2</c:v>
                </c:pt>
                <c:pt idx="1">
                  <c:v>6.7</c:v>
                </c:pt>
                <c:pt idx="2">
                  <c:v>6.7</c:v>
                </c:pt>
                <c:pt idx="3">
                  <c:v>6.8</c:v>
                </c:pt>
                <c:pt idx="4">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Sheet1!$C$2:$C$6</c:f>
              <c:numCache>
                <c:formatCode>0.0</c:formatCode>
                <c:ptCount val="5"/>
                <c:pt idx="0">
                  <c:v>3.8</c:v>
                </c:pt>
                <c:pt idx="1">
                  <c:v>3.3</c:v>
                </c:pt>
                <c:pt idx="2">
                  <c:v>3.3</c:v>
                </c:pt>
                <c:pt idx="3">
                  <c:v>3.2</c:v>
                </c:pt>
                <c:pt idx="4">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0.14028489855499959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9.748300000000043E-2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1.0177100000000001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9.7482999999999542E-2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0.34966200000000036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0.57918200000000031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7.7701390000000004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0.17201817342529946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9.2342000000000368E-2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0.96404300000000021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9.234299999999962E-2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0.3312229999999996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0.85899000000000036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8.1987740000000002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1.7383540000000002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0.34857499999999941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9.7180999999999962E-2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1.0145460000000002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9.718100000000085E-2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0.34857499999999852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0.30599900000000169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9.2993000000000006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1.7249999999999766E-2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0.37265900000000052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0.10389399999999949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1.0846429999999998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0.10389500000000051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0.37265799999999949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0.51733100000000043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7.6682800000000002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0.2002600000000001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0.3167819999999999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8.8316999999999979E-2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0.92201300000000064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8.8315999999998951E-2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0.31678300000000092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0.83818100000000051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9.2745149999999992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8.5159974200724005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0.15842057992759884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5.0578000000001566E-2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0.52802299999999924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5.057799999999979E-2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0.18141699999999972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5.3209000000000728E-2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9.1218629999999994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0</c:v>
                </c:pt>
                <c:pt idx="1">
                  <c:v>36</c:v>
                </c:pt>
                <c:pt idx="2">
                  <c:v>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3.5730169475756002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0.21848705242440003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0.12351799999999979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1.2895150000000002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0.12351799999999979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0.44304800000000011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0.43769100000000005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5.0414649999999996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0.29846899999999987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0.35360199999999953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9.8581000000000252E-2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1.0291760000000005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9.8581999999999503E-2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0.35360100000000028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0.83309299999999986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7.8306009999999997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0.39196598525759985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0.15076000000000001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1.5739160000000005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0.15076000000000001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0.54076199999999908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0.69925000000000104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9.0759349999999994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1.0028949999999996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0.36215099999999989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0.10096500000000042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1.0540590000000005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0.10096499999999864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0.36215100000000078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0.51008599999999937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9.1171860000000002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1.0868170000000004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0.45821099999999948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0.12774600000000014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1.3336490000000003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0.12774600000000014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0.45821099999999948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0.74992200000000064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6.5864760000000002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249E-4525-A1CE-EE1557F7947F}"/>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249E-4525-A1CE-EE1557F7947F}"/>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249E-4525-A1CE-EE1557F7947F}"/>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249E-4525-A1CE-EE1557F7947F}"/>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249E-4525-A1CE-EE1557F7947F}"/>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249E-4525-A1CE-EE1557F7947F}"/>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249E-4525-A1CE-EE1557F7947F}"/>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249E-4525-A1CE-EE1557F7947F}"/>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249E-4525-A1CE-EE1557F7947F}"/>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249E-4525-A1CE-EE1557F7947F}"/>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249E-4525-A1CE-EE1557F7947F}"/>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249E-4525-A1CE-EE1557F7947F}"/>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249E-4525-A1CE-EE1557F7947F}"/>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249E-4525-A1CE-EE1557F7947F}"/>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249E-4525-A1CE-EE1557F7947F}"/>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Admission to hospital Q3. How long do you feel you had to wait to get to a bed on a ward after you arrived at the hospital?</c:v>
                </c:pt>
                <c:pt idx="1">
                  <c:v>The hospital and ward Q5. Were you ever prevented from sleeping at night by noise from other patients?</c:v>
                </c:pt>
                <c:pt idx="2">
                  <c:v>Feedback on care Q49. During your hospital stay, were you ever asked to give your views on the quality of your care?</c:v>
                </c:pt>
                <c:pt idx="3">
                  <c:v>Your care and treatment Q27. Were you able to discuss your condition or treatment with hospital staff without being overheard?</c:v>
                </c:pt>
                <c:pt idx="4">
                  <c:v>Leaving hospital Q43. Did hospital staff tell you who to contact if you were worried about your condition or treatment after you left hospital?</c:v>
                </c:pt>
              </c:strCache>
            </c:strRef>
          </c:cat>
          <c:val>
            <c:numRef>
              <c:f>Sheet1!$B$2:$B$6</c:f>
              <c:numCache>
                <c:formatCode>0.0</c:formatCode>
                <c:ptCount val="5"/>
                <c:pt idx="0">
                  <c:v>9.1999999999999993</c:v>
                </c:pt>
                <c:pt idx="1">
                  <c:v>8.1999999999999993</c:v>
                </c:pt>
                <c:pt idx="2">
                  <c:v>3.4</c:v>
                </c:pt>
                <c:pt idx="3">
                  <c:v>8.3000000000000007</c:v>
                </c:pt>
                <c:pt idx="4">
                  <c:v>9.1</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Q3. How long do you feel you had to wait to get to a bed on a ward after you arrived at the hospital?</c:v>
                </c:pt>
                <c:pt idx="1">
                  <c:v>The hospital and ward Q5. Were you ever prevented from sleeping at night by noise from other patients?</c:v>
                </c:pt>
                <c:pt idx="2">
                  <c:v>Feedback on care Q49. During your hospital stay, were you ever asked to give your views on the quality of your care?</c:v>
                </c:pt>
                <c:pt idx="3">
                  <c:v>Your care and treatment Q27. Were you able to discuss your condition or treatment with hospital staff without being overheard?</c:v>
                </c:pt>
                <c:pt idx="4">
                  <c:v>Leaving hospital Q43. Did hospital staff tell you who to contact if you were worried about your condition or treatment after you left hospital?</c:v>
                </c:pt>
              </c:strCache>
            </c:strRef>
          </c:cat>
          <c:val>
            <c:numRef>
              <c:f>Sheet1!$C$2:$C$6</c:f>
              <c:numCache>
                <c:formatCode>0.0</c:formatCode>
                <c:ptCount val="5"/>
                <c:pt idx="0">
                  <c:v>6.8</c:v>
                </c:pt>
                <c:pt idx="1">
                  <c:v>6</c:v>
                </c:pt>
                <c:pt idx="2">
                  <c:v>1.4</c:v>
                </c:pt>
                <c:pt idx="3">
                  <c:v>6.3</c:v>
                </c:pt>
                <c:pt idx="4">
                  <c:v>7.6</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Your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Your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Your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Your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Your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Your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Your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Your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3.4353563888864498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Sheet1!$B$2:$B$6</c:f>
              <c:numCache>
                <c:formatCode>0.0</c:formatCode>
                <c:ptCount val="5"/>
                <c:pt idx="0">
                  <c:v>3.4</c:v>
                </c:pt>
                <c:pt idx="1">
                  <c:v>2.5</c:v>
                </c:pt>
                <c:pt idx="2">
                  <c:v>2.5</c:v>
                </c:pt>
                <c:pt idx="3">
                  <c:v>2.5</c:v>
                </c:pt>
                <c:pt idx="4">
                  <c:v>2.4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Sheet1!$C$2:$C$6</c:f>
              <c:numCache>
                <c:formatCode>0.0</c:formatCode>
                <c:ptCount val="5"/>
                <c:pt idx="0">
                  <c:v>6.6</c:v>
                </c:pt>
                <c:pt idx="1">
                  <c:v>7.5</c:v>
                </c:pt>
                <c:pt idx="2">
                  <c:v>7.5</c:v>
                </c:pt>
                <c:pt idx="3">
                  <c:v>7.5</c:v>
                </c:pt>
                <c:pt idx="4">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Sheet1!$B$2:$B$6</c:f>
              <c:numCache>
                <c:formatCode>0.0</c:formatCode>
                <c:ptCount val="5"/>
                <c:pt idx="0">
                  <c:v>1.2</c:v>
                </c:pt>
                <c:pt idx="1">
                  <c:v>1.2</c:v>
                </c:pt>
                <c:pt idx="2">
                  <c:v>1.2</c:v>
                </c:pt>
                <c:pt idx="3">
                  <c:v>1.2</c:v>
                </c:pt>
                <c:pt idx="4">
                  <c:v>1.3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Sheet1!$C$2:$C$6</c:f>
              <c:numCache>
                <c:formatCode>0.0</c:formatCode>
                <c:ptCount val="5"/>
                <c:pt idx="0">
                  <c:v>8.8000000000000007</c:v>
                </c:pt>
                <c:pt idx="1">
                  <c:v>8.8000000000000007</c:v>
                </c:pt>
                <c:pt idx="2">
                  <c:v>8.8000000000000007</c:v>
                </c:pt>
                <c:pt idx="3">
                  <c:v>8.8000000000000007</c:v>
                </c:pt>
                <c:pt idx="4">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1.8005565571905999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0.17630100000000004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0.63237299999999985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0.33434100000000022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3.4353560000000001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Your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Your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Your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Your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Your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Your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Your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Your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9.3778755296928207</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DFB1-46C8-9750-0A871099C563}"/>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DFB1-46C8-9750-0A871099C563}"/>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DFB1-46C8-9750-0A871099C563}"/>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DFB1-46C8-9750-0A871099C563}"/>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DFB1-46C8-9750-0A871099C563}"/>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DFB1-46C8-9750-0A871099C563}"/>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DFB1-46C8-9750-0A871099C563}"/>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DFB1-46C8-9750-0A871099C563}"/>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DFB1-46C8-9750-0A871099C563}"/>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DFB1-46C8-9750-0A871099C563}"/>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DFB1-46C8-9750-0A871099C563}"/>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DFB1-46C8-9750-0A871099C563}"/>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DFB1-46C8-9750-0A871099C563}"/>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DFB1-46C8-9750-0A871099C563}"/>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DFB1-46C8-9750-0A871099C563}"/>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Nurses Q20. Did you have confidence and trust in the nurses treating you?</c:v>
                </c:pt>
                <c:pt idx="1">
                  <c:v>Admission to hospital Q2. How did you feel about the length of time you were on the waiting list before your admission to hospital?</c:v>
                </c:pt>
                <c:pt idx="2">
                  <c:v>Your care and treatment Q23. Thinking about your care and treatment, were you told something by a member of staff that was different to what you had been told by another member of staff?</c:v>
                </c:pt>
                <c:pt idx="3">
                  <c:v>Nurses Q19. When you asked nurses questions, did you get answers you could understand?</c:v>
                </c:pt>
                <c:pt idx="4">
                  <c:v>Leaving hospital Q40. To what extent did you understand the information you were given about what you should or should not do after leaving hospital?</c:v>
                </c:pt>
              </c:strCache>
            </c:strRef>
          </c:cat>
          <c:val>
            <c:numRef>
              <c:f>Sheet1!$B$2:$B$6</c:f>
              <c:numCache>
                <c:formatCode>0.0</c:formatCode>
                <c:ptCount val="5"/>
                <c:pt idx="0">
                  <c:v>8.8000000000000007</c:v>
                </c:pt>
                <c:pt idx="1">
                  <c:v>7.4</c:v>
                </c:pt>
                <c:pt idx="2">
                  <c:v>8</c:v>
                </c:pt>
                <c:pt idx="3">
                  <c:v>8.8000000000000007</c:v>
                </c:pt>
                <c:pt idx="4">
                  <c:v>9.1</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Nurses Q20. Did you have confidence and trust in the nurses treating you?</c:v>
                </c:pt>
                <c:pt idx="1">
                  <c:v>Admission to hospital Q2. How did you feel about the length of time you were on the waiting list before your admission to hospital?</c:v>
                </c:pt>
                <c:pt idx="2">
                  <c:v>Your care and treatment Q23. Thinking about your care and treatment, were you told something by a member of staff that was different to what you had been told by another member of staff?</c:v>
                </c:pt>
                <c:pt idx="3">
                  <c:v>Nurses Q19. When you asked nurses questions, did you get answers you could understand?</c:v>
                </c:pt>
                <c:pt idx="4">
                  <c:v>Leaving hospital Q40. To what extent did you understand the information you were given about what you should or should not do after leaving hospital?</c:v>
                </c:pt>
              </c:strCache>
            </c:strRef>
          </c:cat>
          <c:val>
            <c:numRef>
              <c:f>Sheet1!$C$2:$C$6</c:f>
              <c:numCache>
                <c:formatCode>0.0</c:formatCode>
                <c:ptCount val="5"/>
                <c:pt idx="0">
                  <c:v>9</c:v>
                </c:pt>
                <c:pt idx="1">
                  <c:v>7.5</c:v>
                </c:pt>
                <c:pt idx="2">
                  <c:v>7.9</c:v>
                </c:pt>
                <c:pt idx="3">
                  <c:v>8.6999999999999993</c:v>
                </c:pt>
                <c:pt idx="4">
                  <c:v>9</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Sheet1!$B$2:$B$6</c:f>
              <c:numCache>
                <c:formatCode>0.0</c:formatCode>
                <c:ptCount val="5"/>
                <c:pt idx="0">
                  <c:v>9.6999999999999993</c:v>
                </c:pt>
                <c:pt idx="1">
                  <c:v>9.4</c:v>
                </c:pt>
                <c:pt idx="2">
                  <c:v>9.3000000000000007</c:v>
                </c:pt>
                <c:pt idx="3">
                  <c:v>9.1999999999999993</c:v>
                </c:pt>
                <c:pt idx="4">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Sheet1!$C$2:$C$6</c:f>
              <c:numCache>
                <c:formatCode>0.0</c:formatCode>
                <c:ptCount val="5"/>
                <c:pt idx="0">
                  <c:v>0.30000000000000071</c:v>
                </c:pt>
                <c:pt idx="1">
                  <c:v>0.59999999999999964</c:v>
                </c:pt>
                <c:pt idx="2">
                  <c:v>0.69999999999999929</c:v>
                </c:pt>
                <c:pt idx="3">
                  <c:v>0.80000000000000071</c:v>
                </c:pt>
                <c:pt idx="4">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Sheet1!$B$2:$B$6</c:f>
              <c:numCache>
                <c:formatCode>0.0</c:formatCode>
                <c:ptCount val="5"/>
                <c:pt idx="0">
                  <c:v>8.1999999999999993</c:v>
                </c:pt>
                <c:pt idx="1">
                  <c:v>8.4</c:v>
                </c:pt>
                <c:pt idx="2">
                  <c:v>8.5</c:v>
                </c:pt>
                <c:pt idx="3">
                  <c:v>8.6</c:v>
                </c:pt>
                <c:pt idx="4">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Sheet1!$C$2:$C$6</c:f>
              <c:numCache>
                <c:formatCode>0.0</c:formatCode>
                <c:ptCount val="5"/>
                <c:pt idx="0">
                  <c:v>1.8000000000000007</c:v>
                </c:pt>
                <c:pt idx="1">
                  <c:v>1.5999999999999996</c:v>
                </c:pt>
                <c:pt idx="2">
                  <c:v>1.5</c:v>
                </c:pt>
                <c:pt idx="3">
                  <c:v>1.4000000000000004</c:v>
                </c:pt>
                <c:pt idx="4">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0.18629400000000018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0.24698200000000092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6.8856999999999502E-2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0.71885499999999958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6.8856999999999502E-2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0.24698200000000092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1.3752000000000209E-2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9.3778760000000005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Your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Your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Your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Your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Your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Your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Your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Your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8.84986970061804</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Sheet1!$B$2:$B$6</c:f>
              <c:numCache>
                <c:formatCode>0.0</c:formatCode>
                <c:ptCount val="5"/>
                <c:pt idx="0">
                  <c:v>9</c:v>
                </c:pt>
                <c:pt idx="1">
                  <c:v>8.8000000000000007</c:v>
                </c:pt>
                <c:pt idx="2">
                  <c:v>8.5</c:v>
                </c:pt>
                <c:pt idx="3">
                  <c:v>8.3000000000000007</c:v>
                </c:pt>
                <c:pt idx="4">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Sheet1!$C$2:$C$6</c:f>
              <c:numCache>
                <c:formatCode>0.0</c:formatCode>
                <c:ptCount val="5"/>
                <c:pt idx="0">
                  <c:v>1</c:v>
                </c:pt>
                <c:pt idx="1">
                  <c:v>1.1999999999999993</c:v>
                </c:pt>
                <c:pt idx="2">
                  <c:v>1.5</c:v>
                </c:pt>
                <c:pt idx="3">
                  <c:v>1.6999999999999993</c:v>
                </c:pt>
                <c:pt idx="4">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Sheet1!$B$2:$B$6</c:f>
              <c:numCache>
                <c:formatCode>0.0</c:formatCode>
                <c:ptCount val="5"/>
                <c:pt idx="0">
                  <c:v>7.4</c:v>
                </c:pt>
                <c:pt idx="1">
                  <c:v>7.4</c:v>
                </c:pt>
                <c:pt idx="2">
                  <c:v>7.7</c:v>
                </c:pt>
                <c:pt idx="3">
                  <c:v>7.7</c:v>
                </c:pt>
                <c:pt idx="4">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Sheet1!$C$2:$C$6</c:f>
              <c:numCache>
                <c:formatCode>0.0</c:formatCode>
                <c:ptCount val="5"/>
                <c:pt idx="0">
                  <c:v>2.5999999999999996</c:v>
                </c:pt>
                <c:pt idx="1">
                  <c:v>2.5999999999999996</c:v>
                </c:pt>
                <c:pt idx="2">
                  <c:v>2.2999999999999998</c:v>
                </c:pt>
                <c:pt idx="3">
                  <c:v>2.2999999999999998</c:v>
                </c:pt>
                <c:pt idx="4">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0.2629970282743006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8.1856999999999402E-2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0.85457800000000006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8.1857000000001179E-2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0.29361399999999982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0.45853699999999975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8.8498699999999992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Your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Your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Your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Your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Your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Your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Your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Your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8.3145579420757798</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Sheet1!$B$2:$B$6</c:f>
              <c:numCache>
                <c:formatCode>0.0</c:formatCode>
                <c:ptCount val="5"/>
                <c:pt idx="0">
                  <c:v>8.6999999999999993</c:v>
                </c:pt>
                <c:pt idx="1">
                  <c:v>8.3000000000000007</c:v>
                </c:pt>
                <c:pt idx="2">
                  <c:v>7.6</c:v>
                </c:pt>
                <c:pt idx="3">
                  <c:v>7.6</c:v>
                </c:pt>
                <c:pt idx="4">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Sheet1!$C$2:$C$6</c:f>
              <c:numCache>
                <c:formatCode>0.0</c:formatCode>
                <c:ptCount val="5"/>
                <c:pt idx="0">
                  <c:v>1.3000000000000007</c:v>
                </c:pt>
                <c:pt idx="1">
                  <c:v>1.6999999999999993</c:v>
                </c:pt>
                <c:pt idx="2">
                  <c:v>2.4000000000000004</c:v>
                </c:pt>
                <c:pt idx="3">
                  <c:v>2.4000000000000004</c:v>
                </c:pt>
                <c:pt idx="4">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Sheet1!$B$2:$B$6</c:f>
              <c:numCache>
                <c:formatCode>0.0</c:formatCode>
                <c:ptCount val="5"/>
                <c:pt idx="0">
                  <c:v>6.2</c:v>
                </c:pt>
                <c:pt idx="1">
                  <c:v>6.3</c:v>
                </c:pt>
                <c:pt idx="2">
                  <c:v>6.5</c:v>
                </c:pt>
                <c:pt idx="3">
                  <c:v>6.6</c:v>
                </c:pt>
                <c:pt idx="4">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Sheet1!$C$2:$C$6</c:f>
              <c:numCache>
                <c:formatCode>0.0</c:formatCode>
                <c:ptCount val="5"/>
                <c:pt idx="0">
                  <c:v>3.8</c:v>
                </c:pt>
                <c:pt idx="1">
                  <c:v>3.7</c:v>
                </c:pt>
                <c:pt idx="2">
                  <c:v>3.5</c:v>
                </c:pt>
                <c:pt idx="3">
                  <c:v>3.4000000000000004</c:v>
                </c:pt>
                <c:pt idx="4">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0.52163544194089972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0.16130700000000076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1.684024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0.73989900000000031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0.8364849999999997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9.2458910000000003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0.21837000000000018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0.43432400000000015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0.12108600000000003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1.2641220000000004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0.55540899999999915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0.49050000000000082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7.3832250000000004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Sheet1!$B$2:$B$6</c:f>
              <c:numCache>
                <c:formatCode>0.0</c:formatCode>
                <c:ptCount val="5"/>
                <c:pt idx="0">
                  <c:v>8.4</c:v>
                </c:pt>
                <c:pt idx="1">
                  <c:v>7.7</c:v>
                </c:pt>
                <c:pt idx="2">
                  <c:v>7.7</c:v>
                </c:pt>
                <c:pt idx="3">
                  <c:v>7.7</c:v>
                </c:pt>
                <c:pt idx="4">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Sheet1!$C$2:$C$6</c:f>
              <c:numCache>
                <c:formatCode>0.0</c:formatCode>
                <c:ptCount val="5"/>
                <c:pt idx="0">
                  <c:v>1.5999999999999996</c:v>
                </c:pt>
                <c:pt idx="1">
                  <c:v>2.2999999999999998</c:v>
                </c:pt>
                <c:pt idx="2">
                  <c:v>2.2999999999999998</c:v>
                </c:pt>
                <c:pt idx="3">
                  <c:v>2.2999999999999998</c:v>
                </c:pt>
                <c:pt idx="4">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Sheet1!$B$2:$B$6</c:f>
              <c:numCache>
                <c:formatCode>0.0</c:formatCode>
                <c:ptCount val="5"/>
                <c:pt idx="0">
                  <c:v>6.9</c:v>
                </c:pt>
                <c:pt idx="1">
                  <c:v>7.1</c:v>
                </c:pt>
                <c:pt idx="2">
                  <c:v>7.1</c:v>
                </c:pt>
                <c:pt idx="3">
                  <c:v>7.2</c:v>
                </c:pt>
                <c:pt idx="4">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Sheet1!$C$2:$C$6</c:f>
              <c:numCache>
                <c:formatCode>0.0</c:formatCode>
                <c:ptCount val="5"/>
                <c:pt idx="0">
                  <c:v>3.0999999999999996</c:v>
                </c:pt>
                <c:pt idx="1">
                  <c:v>2.9000000000000004</c:v>
                </c:pt>
                <c:pt idx="2">
                  <c:v>2.9000000000000004</c:v>
                </c:pt>
                <c:pt idx="3">
                  <c:v>2.8</c:v>
                </c:pt>
                <c:pt idx="4">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3.4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3.4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81.697199999999995</c:v>
                </c:pt>
                <c:pt idx="1">
                  <c:v>2.6621999999999999</c:v>
                </c:pt>
                <c:pt idx="2">
                  <c:v>7.6539000000000001</c:v>
                </c:pt>
                <c:pt idx="3">
                  <c:v>4.4924999999999997</c:v>
                </c:pt>
                <c:pt idx="4">
                  <c:v>1.1647000000000001</c:v>
                </c:pt>
                <c:pt idx="5">
                  <c:v>2.3294999999999999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6.4167623368964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0.48387466310359972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0.13595300000000066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1.4193210000000001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0.62359900000000046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0.40970899999999943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8.6986910000000002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6.8420971018996468E-3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0.19127600000000022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1.9968880000000002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0.87736099999999961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1.6019300000000003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8.1971089999999993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7.1625378054375002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0.3048811945624994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0.10366700000000062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1.0822700000000003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0.47550999999999988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0.3294169999999994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8.8041409999999996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7.2433492245964999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0.29593277540350016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9.3096000000000068E-2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0.97190700000000074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0.42702099999999987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0.31978200000000001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8.8646940000000001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8.1424999999999415E-2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0.23400600000000082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6.5239000000000047E-2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0.68108699999999978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6.5239000000000047E-2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0.23400600000000082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0.14472499999999933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9.6815529999999992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0.27134502279209993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0.10213299999999936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1.0662550000000008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0.10213300000000025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0.36634099999999847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0.25467300000000037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8.8750269999999993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0.21488636853580001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9.7869000000000206E-2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1.0217349999999996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9.7869000000001094E-2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0.35104499999999916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0.4032309999999999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9.1074129999999993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24.333300000000001</c:v>
                </c:pt>
                <c:pt idx="1">
                  <c:v>0.83330000000000004</c:v>
                </c:pt>
                <c:pt idx="2">
                  <c:v>59.5</c:v>
                </c:pt>
                <c:pt idx="3">
                  <c:v>4</c:v>
                </c:pt>
                <c:pt idx="4">
                  <c:v>2.5</c:v>
                </c:pt>
                <c:pt idx="5">
                  <c:v>3.6667000000000001</c:v>
                </c:pt>
                <c:pt idx="6">
                  <c:v>0.83330000000000004</c:v>
                </c:pt>
                <c:pt idx="7">
                  <c:v>2.5</c:v>
                </c:pt>
                <c:pt idx="8">
                  <c:v>1.8332999999999999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0.24400999999999939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0.49646400000000046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0.13840999999999948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1.4449829999999997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0.13841100000000139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0.49646299999999854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6.8346000000000018E-2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8.7768219999999992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0.24631496031469968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0.13023899999999955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1.3596750000000002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0.13023900000000044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0.46715399999999985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0.52887800000000063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7.2768579999999998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9.9414009929800429E-2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0.18674699999999955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1.9496100000000007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0.18674699999999866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0.66984200000000094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1.4630999999999617E-2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7.6741840000000003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0.34847253586259974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0.19935100000000006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2.0811999999999999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0.19935100000000006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0.71505300000000016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0.80448200000000103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6.3760139999999996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0.2942499999999999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0.18751699999999971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5.2277999999999381E-2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0.54577900000000135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5.2277999999999381E-2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0.18751799999999896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4.5104000000000255E-2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9.6953110000000002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0.72770000000000001</c:v>
                </c:pt>
                <c:pt idx="1">
                  <c:v>0.27229999999999999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0.72770000000000001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Your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Your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Your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Your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Your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Your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Your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Your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9.4370394244106102</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Sheet1!$B$2:$B$6</c:f>
              <c:numCache>
                <c:formatCode>0.0</c:formatCode>
                <c:ptCount val="5"/>
                <c:pt idx="0">
                  <c:v>9.4</c:v>
                </c:pt>
                <c:pt idx="1">
                  <c:v>9.4</c:v>
                </c:pt>
                <c:pt idx="2">
                  <c:v>8.9</c:v>
                </c:pt>
                <c:pt idx="3">
                  <c:v>8.8000000000000007</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Sheet1!$C$2:$C$6</c:f>
              <c:numCache>
                <c:formatCode>0.0</c:formatCode>
                <c:ptCount val="5"/>
                <c:pt idx="0">
                  <c:v>0.59999999999999964</c:v>
                </c:pt>
                <c:pt idx="1">
                  <c:v>0.59999999999999964</c:v>
                </c:pt>
                <c:pt idx="2">
                  <c:v>1.0999999999999996</c:v>
                </c:pt>
                <c:pt idx="3">
                  <c:v>1.1999999999999993</c:v>
                </c:pt>
                <c:pt idx="4">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Sheet1!$B$2:$B$6</c:f>
              <c:numCache>
                <c:formatCode>0.0</c:formatCode>
                <c:ptCount val="5"/>
                <c:pt idx="0">
                  <c:v>8.1</c:v>
                </c:pt>
                <c:pt idx="1">
                  <c:v>8.3000000000000007</c:v>
                </c:pt>
                <c:pt idx="2">
                  <c:v>8.4</c:v>
                </c:pt>
                <c:pt idx="3">
                  <c:v>8.4</c:v>
                </c:pt>
                <c:pt idx="4">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Sheet1!$C$2:$C$6</c:f>
              <c:numCache>
                <c:formatCode>0.0</c:formatCode>
                <c:ptCount val="5"/>
                <c:pt idx="0">
                  <c:v>1.9000000000000004</c:v>
                </c:pt>
                <c:pt idx="1">
                  <c:v>1.6999999999999993</c:v>
                </c:pt>
                <c:pt idx="2">
                  <c:v>1.5999999999999996</c:v>
                </c:pt>
                <c:pt idx="3">
                  <c:v>1.5999999999999996</c:v>
                </c:pt>
                <c:pt idx="4">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0.11639100000000013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0.24150399999999905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6.732900000000086E-2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0.70290999999999926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6.732900000000086E-2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0.24150399999999905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0.20510200000000012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9.4767799999999998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0.16955517147079924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6.2011000000000038E-2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0.64738999999999969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6.2011000000000038E-2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0.22242800000000074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0.11581299999999928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9.5446670000000005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0.14744723587499919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8.4417000000000186E-2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0.88130199999999981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8.4417000000000186E-2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0.30279500000000148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6.7619999999999791E-2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9.2896719999999995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43.666699999999999</c:v>
                </c:pt>
                <c:pt idx="2">
                  <c:v>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Your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Your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Your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Your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Your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Your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Your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Your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8.5616084604407501</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Sheet1!$B$2:$B$6</c:f>
              <c:numCache>
                <c:formatCode>0.0</c:formatCode>
                <c:ptCount val="5"/>
                <c:pt idx="0">
                  <c:v>9.1</c:v>
                </c:pt>
                <c:pt idx="1">
                  <c:v>8.6</c:v>
                </c:pt>
                <c:pt idx="2">
                  <c:v>8.6</c:v>
                </c:pt>
                <c:pt idx="3">
                  <c:v>8.5</c:v>
                </c:pt>
                <c:pt idx="4">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Sheet1!$C$2:$C$6</c:f>
              <c:numCache>
                <c:formatCode>0.0</c:formatCode>
                <c:ptCount val="5"/>
                <c:pt idx="0">
                  <c:v>0.90000000000000036</c:v>
                </c:pt>
                <c:pt idx="1">
                  <c:v>1.4000000000000004</c:v>
                </c:pt>
                <c:pt idx="2">
                  <c:v>1.4000000000000004</c:v>
                </c:pt>
                <c:pt idx="3">
                  <c:v>1.5</c:v>
                </c:pt>
                <c:pt idx="4">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Sheet1!$B$2:$B$6</c:f>
              <c:numCache>
                <c:formatCode>0.0</c:formatCode>
                <c:ptCount val="5"/>
                <c:pt idx="0">
                  <c:v>7.6</c:v>
                </c:pt>
                <c:pt idx="1">
                  <c:v>7.7</c:v>
                </c:pt>
                <c:pt idx="2">
                  <c:v>7.7</c:v>
                </c:pt>
                <c:pt idx="3">
                  <c:v>7.8</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Sheet1!$C$2:$C$6</c:f>
              <c:numCache>
                <c:formatCode>0.0</c:formatCode>
                <c:ptCount val="5"/>
                <c:pt idx="0">
                  <c:v>2.4000000000000004</c:v>
                </c:pt>
                <c:pt idx="1">
                  <c:v>2.2999999999999998</c:v>
                </c:pt>
                <c:pt idx="2">
                  <c:v>2.2999999999999998</c:v>
                </c:pt>
                <c:pt idx="3">
                  <c:v>2.2000000000000002</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5.4507000000000083E-2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0.30857299999999999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8.6028000000000659E-2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0.89811800000000019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8.6027999999998883E-2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0.30857300000000087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0.10787700000000022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8.8260439999999996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8.2417688134871003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0.20882118651289971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8.1519000000000119E-2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0.85104699999999944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8.1519000000000119E-2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0.16490503551539959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8.8194999999999997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7.6806054803167996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0.32427251968320014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9.533400000000114E-2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0.99527499999999947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9.5335000000000392E-2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0.29480275194899974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8.8601229999999997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0.30036699999999961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0.40770499999999998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0.11366500000000013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1.1866459999999996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0.11366500000000013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0.40770499999999998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0.60834400000000066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7.740767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Your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Your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Your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Your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Your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Your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Your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Your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8.7450587277939906</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Sheet1!$B$2:$B$6</c:f>
              <c:numCache>
                <c:formatCode>0.0</c:formatCode>
                <c:ptCount val="5"/>
                <c:pt idx="0">
                  <c:v>8.6999999999999993</c:v>
                </c:pt>
                <c:pt idx="1">
                  <c:v>8.6999999999999993</c:v>
                </c:pt>
                <c:pt idx="2">
                  <c:v>8.1</c:v>
                </c:pt>
                <c:pt idx="3">
                  <c:v>8.1</c:v>
                </c:pt>
                <c:pt idx="4">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Sheet1!$C$2:$C$6</c:f>
              <c:numCache>
                <c:formatCode>0.0</c:formatCode>
                <c:ptCount val="5"/>
                <c:pt idx="0">
                  <c:v>1.3000000000000007</c:v>
                </c:pt>
                <c:pt idx="1">
                  <c:v>1.3000000000000007</c:v>
                </c:pt>
                <c:pt idx="2">
                  <c:v>1.9000000000000004</c:v>
                </c:pt>
                <c:pt idx="3">
                  <c:v>1.9000000000000004</c:v>
                </c:pt>
                <c:pt idx="4">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Sheet1!$B$2:$B$6</c:f>
              <c:numCache>
                <c:formatCode>0.0</c:formatCode>
                <c:ptCount val="5"/>
                <c:pt idx="0">
                  <c:v>7.2</c:v>
                </c:pt>
                <c:pt idx="1">
                  <c:v>7.5</c:v>
                </c:pt>
                <c:pt idx="2">
                  <c:v>7.5</c:v>
                </c:pt>
                <c:pt idx="3">
                  <c:v>7.6</c:v>
                </c:pt>
                <c:pt idx="4">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Sheet1!$C$2:$C$6</c:f>
              <c:numCache>
                <c:formatCode>0.0</c:formatCode>
                <c:ptCount val="5"/>
                <c:pt idx="0">
                  <c:v>2.8</c:v>
                </c:pt>
                <c:pt idx="1">
                  <c:v>2.5</c:v>
                </c:pt>
                <c:pt idx="2">
                  <c:v>2.5</c:v>
                </c:pt>
                <c:pt idx="3">
                  <c:v>2.4000000000000004</c:v>
                </c:pt>
                <c:pt idx="4">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0.25363699999999945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0.34487600000000018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9.6148999999999596E-2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1.003781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9.6149000000000484E-2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0.34487700000000032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7.439899999999966E-2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7.9533800000000001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0.16841470072940012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9.2859999999999943E-2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0.96944700000000061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9.2859999999999943E-2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0.33307999999999982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0.57317100000000032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8.0971580000000003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0.15325846760380024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5.9639999999999915E-2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0.62263699999999922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5.9639999999999915E-2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0.21392400000000045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0.31022300000000058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9.5442450000000001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0.14628599999999992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0.39148599999999956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0.10914300000000043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1.1394410000000006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0.1091439999999988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0.39148600000000044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0.53032499999999949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8.5496890000000008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0.15093402761540009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0.14418799999999976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1.5052989999999999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0.14418799999999976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0.51718600000000059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1.5957030000000003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8.2908460000000002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16.3062</c:v>
                </c:pt>
                <c:pt idx="1">
                  <c:v>14.975</c:v>
                </c:pt>
                <c:pt idx="2">
                  <c:v>31.9468</c:v>
                </c:pt>
                <c:pt idx="3">
                  <c:v>36.771999999999998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0.12522716872100048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3.8617999999999597E-2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0.40317100000000039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3.8619000000000625E-2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0.13851999999999975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0.15660899999999955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9.7391220000000001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0.24140600000000134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0.19585700000000017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5.4603999999999431E-2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0.5700529999999997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5.4603999999999431E-2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0.19585700000000017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0.23094999999999999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9.4845729999999993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0.1750939760646002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0.10148700000000055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1.0595079999999992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0.10148700000000055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0.36402299999999954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0.30154199999999953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8.3014580000000002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Your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Your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Your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Your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Your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Your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Your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Your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8.8471886142515501</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Sheet1!$B$2:$B$6</c:f>
              <c:numCache>
                <c:formatCode>0.0</c:formatCode>
                <c:ptCount val="5"/>
                <c:pt idx="0">
                  <c:v>8.8000000000000007</c:v>
                </c:pt>
                <c:pt idx="1">
                  <c:v>8.8000000000000007</c:v>
                </c:pt>
                <c:pt idx="2">
                  <c:v>8.4</c:v>
                </c:pt>
                <c:pt idx="3">
                  <c:v>8.1999999999999993</c:v>
                </c:pt>
                <c:pt idx="4">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Sheet1!$C$2:$C$6</c:f>
              <c:numCache>
                <c:formatCode>0.0</c:formatCode>
                <c:ptCount val="5"/>
                <c:pt idx="0">
                  <c:v>1.1999999999999993</c:v>
                </c:pt>
                <c:pt idx="1">
                  <c:v>1.1999999999999993</c:v>
                </c:pt>
                <c:pt idx="2">
                  <c:v>1.5999999999999996</c:v>
                </c:pt>
                <c:pt idx="3">
                  <c:v>1.8000000000000007</c:v>
                </c:pt>
                <c:pt idx="4">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Sheet1!$B$2:$B$6</c:f>
              <c:numCache>
                <c:formatCode>0.0</c:formatCode>
                <c:ptCount val="5"/>
                <c:pt idx="0">
                  <c:v>7.3</c:v>
                </c:pt>
                <c:pt idx="1">
                  <c:v>7.5</c:v>
                </c:pt>
                <c:pt idx="2">
                  <c:v>7.7</c:v>
                </c:pt>
                <c:pt idx="3">
                  <c:v>7.8</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Sheet1!$C$2:$C$6</c:f>
              <c:numCache>
                <c:formatCode>0.0</c:formatCode>
                <c:ptCount val="5"/>
                <c:pt idx="0">
                  <c:v>2.7</c:v>
                </c:pt>
                <c:pt idx="1">
                  <c:v>2.5</c:v>
                </c:pt>
                <c:pt idx="2">
                  <c:v>2.2999999999999998</c:v>
                </c:pt>
                <c:pt idx="3">
                  <c:v>2.2000000000000002</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0.10438000000000081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0.21510799999999897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5.9971000000000885E-2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0.6260829999999995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5.9971000000000885E-2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0.21510799999999897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0.15174200000000049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9.2529780000000006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0.71007700000000007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0.19673500000000033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5.4847999999999786E-2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0.5726059999999995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5.4848000000000674E-2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0.1967339999999993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0.59196999999999989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8.6910080000000001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9.6114000000000033E-2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0.29093600000000031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8.1109999999999793E-2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0.84678199999999926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8.1110999999999933E-2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0.29093500000000105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0.50650899999999943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8.5975789999999996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Your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Your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Your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Your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Your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Your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Your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Your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8.0895033254235695</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RAN | Royal National Orthopaedic Hospital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RAN | Royal National Orthopaedic Hospital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RAN | Royal National Orthopaedic Hospital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Royal National Orthopaedic Hospital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561730473"/>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4269730289"/>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907970797"/>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2667496"/>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3328125154"/>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Q20. Did you have confidence and trust in the nurses treating you?</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Q23. Thinking about your care and treatment, were you told something by a member of staff that was different to what you had been told by another member of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Q19. When you asked nurses questions, did you get answers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Q40. To what extent did you understand the information you were given about what you should or should not do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9369058"/>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523632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2485389"/>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1262420872"/>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8.3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48187332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0225606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99309761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874891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8631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49899901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575859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4149209289"/>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547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77414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6206954"/>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111927318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3159418179"/>
              </p:ext>
            </p:extLst>
          </p:nvPr>
        </p:nvGraphicFramePr>
        <p:xfrm>
          <a:off x="838201" y="3065905"/>
          <a:ext cx="5415164" cy="51816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Not shown for this section due to &lt;30 responses received for a contributing question</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5129754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56620757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1389392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4720306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06132613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47955103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2508661397"/>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388324278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t>
                      </a: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25645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58154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3138810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411321976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41947954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12292756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53979952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201548888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5345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30896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8712072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64393896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955139427"/>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1507421259"/>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1642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812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64734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1650842"/>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227239054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573876889"/>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9.4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3730851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302471792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4195612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83264446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98561898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70439946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51153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88986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72193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75697349"/>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146655260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1271308233"/>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1765482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47819840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2479741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84257590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392918650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197768938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832369065"/>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222736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31645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95102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1028401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54895286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933749979"/>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4583398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25310802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5382137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21122050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82585257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96276723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53276828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140710927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48443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17756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8451261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284576886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206656695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246995381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3786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1450643"/>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34573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9089410"/>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85820942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624448943"/>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4355134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68603467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0877304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95545882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82755536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122187785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60841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76769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451361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8862666"/>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49194586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2061970772"/>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0138615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75358738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6644211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76699064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40638765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106544764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1194635501"/>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353903404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9341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15590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0465527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09524365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50557605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97552993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611834481"/>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40241726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470339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88809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91723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45820473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68290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71633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7607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7476300"/>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67255259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43356833"/>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3.4 (Much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8809344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208800911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1169400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84428007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Much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41999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67696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23859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49530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0735066"/>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42371399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111034191"/>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3067244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400155921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406191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11921732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54989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29117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942459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0493180"/>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48308249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80938872"/>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(Better)</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040432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275461369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0453404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110326102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35021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21772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84376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16258471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2077956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8826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(547)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356939985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35858660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278007054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831839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564556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51187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9360270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134733541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25112372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(333)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86074740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01076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8640787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386916798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(553)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537970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60051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202919948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51422544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763236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(553)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84345996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123887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260130714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32860521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(553)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0854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47188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351079029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21813774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331991866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116020856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96270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292936695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36910372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038323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1810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76574748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418869102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3026507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(473)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428886191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03922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36398943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9826160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(441)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005915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159650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38498604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426779343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38391031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(362)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42565671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14592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84655192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104501333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(595)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331173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51098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12144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402232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8089882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255200991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23076552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(193)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317355597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3176479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97845834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(273)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08357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162803001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248049647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70935952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10680297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18644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59401325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345196196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(586)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058502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97326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166374002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30407610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23144180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(601)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19963394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08106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62871221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367046429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508752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86567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92479904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6044316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69791127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(582)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217497381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681868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59568961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16048407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(600)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188480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498907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166226507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98518079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2659970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(599)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4997469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72266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1806920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49249738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(600)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41268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4727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1389073976"/>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325028012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361837140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(539)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583324041"/>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187405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270560464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268657854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428828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72797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29800450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89316416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42802435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201472946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88555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7680743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79539744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(518)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272167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057298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419952671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8069213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157035935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(550)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33099391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53017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11641085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41217676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80587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24518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72944479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29857438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0238412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89700015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299296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384771809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5900478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(575)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86227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46786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409753229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163772975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183162559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8027351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73258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84315038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411651093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(538)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708740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72624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42059721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837827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59196258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(537)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72405338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22216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5230506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216884315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466735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295418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588914618"/>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8834448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420220583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(508)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806871839"/>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61228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209813588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70927414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(386)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247511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34408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146925719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57624678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183846053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16280121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53574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233717601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144741532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156786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6420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368323246"/>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97727981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7023029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(519)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273578078"/>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79553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55662306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71221861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(487)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082199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93990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73178393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2414189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30711261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273165828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82327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77039851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82365999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(564)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72161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39345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1826924323"/>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34267602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26912196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(403)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792816676"/>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10923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40458551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71941985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(372)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583784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69684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321394481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0921369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006528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(475)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119675411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581038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56235173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4498846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(597)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051254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46521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38152459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57751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36668316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9990003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THE ROYAL NATIONAL ORTHOPAEDIC HOSPITAL (STANMORE) (598)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83122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818842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94696408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2803134052"/>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547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48848716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10579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233114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491689036"/>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191111182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994349554"/>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93967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6105600"/>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1885717144"/>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95276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42260524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1364680544"/>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9.6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23057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43756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253023117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2180757556"/>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A9D18E"/>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80584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1662583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06275278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1269617504"/>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15109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53918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258076174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2560420770"/>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3.4▲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19999"/>
                    </a:solidFill>
                  </a:tcPr>
                </a:tc>
                <a:tc>
                  <a:txBody>
                    <a:bodyPr/>
                    <a:lstStyle/>
                    <a:p>
                      <a:pPr algn="ctr"/>
                      <a:r>
                        <a:rPr lang="en-GB" sz="1000">
                          <a:latin typeface="Arial" panose="020B0604020202020204" pitchFamily="34" charset="0"/>
                          <a:cs typeface="Arial" panose="020B0604020202020204" pitchFamily="34" charset="0"/>
                        </a:rPr>
                        <a:t>2.4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2467682908"/>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804923294"/>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31624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2826356"/>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1534499"/>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76057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hyp="http://schemas.microsoft.com/office/drawing/2018/hyperlinkcolor" xmlns:a16="http://schemas.microsoft.com/office/drawing/2014/main"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138252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612620960"/>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02574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7322596"/>
              </p:ext>
            </p:extLst>
          </p:nvPr>
        </p:nvGraphicFramePr>
        <p:xfrm>
          <a:off x="468000" y="1548000"/>
          <a:ext cx="11253864" cy="8839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Q15. During your time in hospital, did you get enough to drink?
Q32. Beforehand, how well did hospital staff answer your questions about the operations or procedures?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36230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820328527"/>
              </p:ext>
            </p:extLst>
          </p:nvPr>
        </p:nvGraphicFramePr>
        <p:xfrm>
          <a:off x="469068" y="1548000"/>
          <a:ext cx="11253864" cy="320040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Q4. Did you get help from staff to keep in touch with your family and friends?
Q5. Were you ever prevented from sleeping at night by noise from staff?
Q5. Were you ever prevented from sleeping at night by hospital lighting?
Q8. How clean was the hospital room or ward that you were in?
Q9. Did you get enough help from staff to wash or keep yourself clean?
Q17. Did you have confidence and trust in the doctors treating you?
Q18. When doctors spoke about your care in front of you, were you included in the conversation?
Q26. Did you feel able to talk to members of hospital staff about your worries and fears?
Q28. Were you given enough privacy when being examined or treated?
Q34. After the operations or procedures, how well did hospital staff explain how the operation or procedure had gone?
Q35. To what extent did staff involve you in decisions about you leaving hospital?
Q38. Were you given enough notice about when you were going to leave hospital?
Q48. Overall, how was your experience while you were in the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Q3. How long do you feel you had to wait to get to a bed on a ward after you arrived at the hospital?
Q5. Were you ever prevented from sleeping at night by noise from other patients?
Q10. If you brought medication with you to hospital, were you able to take it when you needed to?
Q16. When you asked doctors questions, did you get answers you could understand?
Q24. To what extent did staff looking after you involve you in decisions about your care and treatment?
Q25. How much information about your condition or treatment was given to you?
Q27. Were you able to discuss your condition or treatment with hospital staff without being overheard?
Q29. Do you think the hospital staff did everything they could to help control your pain?
Q33. Beforehand, how well did hospital staff explain how you might feel after you had the operations or procedures?
Q36. To what extent did hospital staff take your family or home situation into account when planning for you to leave hospital?
Q37. Did hospital staff discuss with you whether you would need any additional equipment in your home, or any changes to your home, after leaving the hospital?
Q39. Before you left hospital, were you given any information about what you should or should not do after leaving hospital?
Q42. Before you left hospital, did you know what would happen next with your care?
Q43. Did hospital staff tell you who to contact if you were worried about your condition or treatment after you left hospital?
Q44. Did hospital staff discuss with you whether you may need any further health or social care services after leaving hospital?
Q49. During your hospital stay, were you ever asked to give your views on the quality of your care?</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16860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01999299"/>
              </p:ext>
            </p:extLst>
          </p:nvPr>
        </p:nvGraphicFramePr>
        <p:xfrm>
          <a:off x="469068" y="1548000"/>
          <a:ext cx="11253864" cy="2013248"/>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decrease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Q49. During your hospital stay, were you ever asked to give your views on the quality of your care?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Q43. Did hospital staff tell you who to contact if you were worried about your condition or treatment after you left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+0.8</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Q33. Beforehand, how well did hospital staff explain how you might feel after you had the operations or procedures?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219880267"/>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31292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Royal National Orthopaedic Hospital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106145459"/>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get to a bed: patients feeling that they waited the right amount of time to get to a bed on a ward after they arrived at the hospital
Noise from other patients: patients not being bothered by noise at night from other patients
Feedback on care: patients being asked to give their views on the quality of their care
Privacy for discussions: patients being able to discuss their condition or treatment with hospital staff without being overheard
Contact: patients being given information about who to contact if they were worried about their condition or treatment after leaving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2605236172"/>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Confidence and trust: patients having confidence and trust in the nurses treating them
Waiting to be admitted: patients feeling that they waited the right amount of time on the waiting list before being admitted to hospital
Communication: patients not being told something by a member of staff that was different to what they had been told by another member of staff
Answers to questions: nurses answering patients questions in a way they could understand
Understanding information on discharge: patients understanding the information given about what they should or should not do after leaving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Royal National Orthopaedic Hospital NHS Trust who had attended in late 2021. Responses were received from 601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16840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9378753"/>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601</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450467954"/>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54243239"/>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785455696"/>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93%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8446338"/>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526583946"/>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2189694851"/>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501010056"/>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412070776"/>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97115032"/>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1274482686"/>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0%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88423748"/>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987181230"/>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1434163"/>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dec="http://schemas.microsoft.com/office/drawing/2017/decorative" xmlns:a16="http://schemas.microsoft.com/office/drawing/2014/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959524533"/>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894311492"/>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19334</TotalTime>
  <Words>16769</Words>
  <Application>Microsoft Office PowerPoint</Application>
  <PresentationFormat>Widescreen</PresentationFormat>
  <Paragraphs>2239</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Royal National Orthopaedic Hospital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Michelle Gray</cp:lastModifiedBy>
  <cp:revision>847</cp:revision>
  <dcterms:created xsi:type="dcterms:W3CDTF">2021-03-04T09:52:26Z</dcterms:created>
  <dcterms:modified xsi:type="dcterms:W3CDTF">2022-09-30T14:15:10Z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